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83" r:id="rId2"/>
    <p:sldId id="256" r:id="rId3"/>
    <p:sldId id="259" r:id="rId4"/>
    <p:sldId id="269" r:id="rId5"/>
    <p:sldId id="271" r:id="rId6"/>
    <p:sldId id="270" r:id="rId7"/>
    <p:sldId id="272" r:id="rId8"/>
    <p:sldId id="275" r:id="rId9"/>
    <p:sldId id="276" r:id="rId10"/>
    <p:sldId id="278" r:id="rId11"/>
    <p:sldId id="264" r:id="rId12"/>
    <p:sldId id="27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0" autoAdjust="0"/>
    <p:restoredTop sz="94434" autoAdjust="0"/>
  </p:normalViewPr>
  <p:slideViewPr>
    <p:cSldViewPr snapToGrid="0">
      <p:cViewPr varScale="1">
        <p:scale>
          <a:sx n="114" d="100"/>
          <a:sy n="114" d="100"/>
        </p:scale>
        <p:origin x="25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03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93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46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F9FC-8D59-4B64-9FC9-BD3BC8438BA3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699E-67C0-48CB-B5A3-53F146D38E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67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20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11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3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16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60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9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6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8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3D15C8-630A-4ED6-AF0B-503876E5998E}" type="datetimeFigureOut">
              <a:rPr lang="de-DE" smtClean="0"/>
              <a:t>17.05.2020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E6C6-F22C-4DCB-B8BC-8DB8FF86B5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73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36" y="1641658"/>
            <a:ext cx="2121089" cy="4228838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>
          <a:xfrm>
            <a:off x="9304867" y="288836"/>
            <a:ext cx="2887133" cy="1509712"/>
          </a:xfrm>
          <a:prstGeom prst="cloudCallout">
            <a:avLst>
              <a:gd name="adj1" fmla="val -25385"/>
              <a:gd name="adj2" fmla="val 717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veni</a:t>
            </a:r>
            <a:r>
              <a:rPr lang="de-DE" sz="2400" dirty="0"/>
              <a:t>, vidi, </a:t>
            </a:r>
            <a:r>
              <a:rPr lang="de-DE" sz="2400" dirty="0" err="1"/>
              <a:t>vici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9" y="1998134"/>
            <a:ext cx="3430014" cy="38723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717038" y="2538903"/>
            <a:ext cx="28817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Asterix und Obelix-Operation</a:t>
            </a:r>
          </a:p>
          <a:p>
            <a:pPr algn="ctr"/>
            <a:r>
              <a:rPr lang="de-DE" sz="6600" dirty="0"/>
              <a:t>Latein</a:t>
            </a:r>
          </a:p>
        </p:txBody>
      </p:sp>
      <p:sp>
        <p:nvSpPr>
          <p:cNvPr id="9" name="Wolkenförmige Legende 8"/>
          <p:cNvSpPr/>
          <p:nvPr/>
        </p:nvSpPr>
        <p:spPr>
          <a:xfrm flipH="1">
            <a:off x="292782" y="290148"/>
            <a:ext cx="2808000" cy="1508400"/>
          </a:xfrm>
          <a:prstGeom prst="cloudCallout">
            <a:avLst>
              <a:gd name="adj1" fmla="val -20833"/>
              <a:gd name="adj2" fmla="val 71503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Die spinnen, die Römer!</a:t>
            </a:r>
          </a:p>
        </p:txBody>
      </p:sp>
    </p:spTree>
    <p:extLst>
      <p:ext uri="{BB962C8B-B14F-4D97-AF65-F5344CB8AC3E}">
        <p14:creationId xmlns:p14="http://schemas.microsoft.com/office/powerpoint/2010/main" val="912969512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729103" y="1699729"/>
            <a:ext cx="39517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Differenziertes</a:t>
            </a:r>
          </a:p>
          <a:p>
            <a:pPr algn="ctr"/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Übungsmaterial</a:t>
            </a:r>
          </a:p>
        </p:txBody>
      </p:sp>
      <p:pic>
        <p:nvPicPr>
          <p:cNvPr id="8" name="Grafik 7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5B9C435E-0D09-45E3-84E3-907828109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75" y="0"/>
            <a:ext cx="457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0"/>
    </mc:Choice>
    <mc:Fallback xmlns="">
      <p:transition advClick="0" advTm="3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7DEED-CDEF-45F9-A666-EF952686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7" y="839183"/>
            <a:ext cx="3451123" cy="5179634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Interessante</a:t>
            </a:r>
            <a:b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Themen</a:t>
            </a:r>
          </a:p>
        </p:txBody>
      </p:sp>
      <p:pic>
        <p:nvPicPr>
          <p:cNvPr id="4" name="Grafik 3" descr="Ein Bild, das Text, Zeitung, Mann, spielend enthält.&#10;&#10;Automatisch generierte Beschreibung">
            <a:extLst>
              <a:ext uri="{FF2B5EF4-FFF2-40B4-BE49-F238E27FC236}">
                <a16:creationId xmlns:a16="http://schemas.microsoft.com/office/drawing/2014/main" id="{317AAEE9-E670-4CE2-B42A-7E97F0E6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243"/>
            <a:ext cx="4512610" cy="65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7148" y="1228397"/>
            <a:ext cx="483495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Begleitband mit:</a:t>
            </a:r>
          </a:p>
          <a:p>
            <a:pPr algn="ctr"/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Grammatik</a:t>
            </a:r>
          </a:p>
          <a:p>
            <a:pPr algn="ctr"/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Vokabelverzeichnis</a:t>
            </a:r>
          </a:p>
          <a:p>
            <a:pPr algn="ctr"/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Lernhilfen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CC60A2-DAF0-487A-9A1E-80B3FD77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29" y="375908"/>
            <a:ext cx="4356309" cy="61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0"/>
    </mc:Choice>
    <mc:Fallback xmlns="">
      <p:transition advClick="0" advTm="3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85355" y="2418736"/>
            <a:ext cx="5579806" cy="202037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+mn-lt"/>
              </a:rPr>
              <a:t>Darum solltest du Latein lernen!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08" y="-117695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642"/>
      </p:ext>
    </p:extLst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62619" y="867807"/>
            <a:ext cx="5310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de-DE" sz="2800" dirty="0"/>
              <a:t>Viele Fremdwörter sind ohne Latein nicht zu verstehen.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99" y="867807"/>
            <a:ext cx="3854851" cy="4928354"/>
          </a:xfrm>
          <a:prstGeom prst="rect">
            <a:avLst/>
          </a:prstGeom>
        </p:spPr>
      </p:pic>
      <p:sp>
        <p:nvSpPr>
          <p:cNvPr id="9" name="Geschweifte Klammer rechts 8"/>
          <p:cNvSpPr/>
          <p:nvPr/>
        </p:nvSpPr>
        <p:spPr>
          <a:xfrm>
            <a:off x="3694491" y="4281159"/>
            <a:ext cx="297694" cy="6880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62619" y="321657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</a:rPr>
              <a:t>60 % des engl. Wortschatzes gehen auf das Lateinische zurück.</a:t>
            </a:r>
          </a:p>
          <a:p>
            <a:pPr lvl="0">
              <a:tabLst>
                <a:tab pos="896938" algn="l"/>
              </a:tabLst>
            </a:pPr>
            <a:r>
              <a:rPr lang="de-DE" sz="28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Rechteck 4"/>
          <p:cNvSpPr/>
          <p:nvPr/>
        </p:nvSpPr>
        <p:spPr>
          <a:xfrm>
            <a:off x="3992185" y="4363580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1313" algn="l"/>
                <a:tab pos="3767138" algn="l"/>
              </a:tabLst>
            </a:pPr>
            <a:r>
              <a:rPr lang="de-DE" sz="2800" dirty="0">
                <a:solidFill>
                  <a:prstClr val="black"/>
                </a:solidFill>
              </a:rPr>
              <a:t>der Tisch</a:t>
            </a:r>
          </a:p>
        </p:txBody>
      </p:sp>
      <p:sp>
        <p:nvSpPr>
          <p:cNvPr id="6" name="Rechteck 5"/>
          <p:cNvSpPr/>
          <p:nvPr/>
        </p:nvSpPr>
        <p:spPr>
          <a:xfrm>
            <a:off x="1142471" y="17172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806450" algn="l"/>
              </a:tabLst>
            </a:pPr>
            <a:r>
              <a:rPr lang="de-DE" sz="2800" dirty="0"/>
              <a:t>Bsp.: Kausalität, Kausalsatz</a:t>
            </a:r>
          </a:p>
          <a:p>
            <a:pPr>
              <a:tabLst>
                <a:tab pos="806450" algn="l"/>
              </a:tabLst>
            </a:pPr>
            <a:r>
              <a:rPr lang="de-DE" sz="2800" dirty="0"/>
              <a:t>	von causa: der Grund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142471" y="41481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896938" algn="l"/>
              </a:tabLst>
            </a:pPr>
            <a:r>
              <a:rPr lang="de-DE" sz="2800" dirty="0">
                <a:solidFill>
                  <a:prstClr val="black"/>
                </a:solidFill>
              </a:rPr>
              <a:t>Bsp.:(eng.) </a:t>
            </a:r>
            <a:r>
              <a:rPr lang="de-DE" sz="2800" dirty="0" err="1">
                <a:solidFill>
                  <a:prstClr val="black"/>
                </a:solidFill>
              </a:rPr>
              <a:t>table</a:t>
            </a:r>
            <a:endParaRPr lang="de-DE" sz="2800" dirty="0">
              <a:solidFill>
                <a:prstClr val="black"/>
              </a:solidFill>
            </a:endParaRPr>
          </a:p>
          <a:p>
            <a:pPr>
              <a:tabLst>
                <a:tab pos="719138" algn="l"/>
              </a:tabLst>
            </a:pPr>
            <a:r>
              <a:rPr lang="de-DE" sz="2800" dirty="0">
                <a:solidFill>
                  <a:prstClr val="black"/>
                </a:solidFill>
              </a:rPr>
              <a:t>	(lat.) </a:t>
            </a:r>
            <a:r>
              <a:rPr lang="de-DE" sz="2800" dirty="0" err="1">
                <a:solidFill>
                  <a:prstClr val="black"/>
                </a:solidFill>
              </a:rPr>
              <a:t>tabula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30300" y="1047262"/>
            <a:ext cx="30545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Latein war 1500 Jahre lang die vorherrschende Sprache in der westlichen Welt.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1301263"/>
            <a:ext cx="6341910" cy="380098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130300" y="3472405"/>
            <a:ext cx="29421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Latein ist für weitere 500 Jahre wichtig geblieben.</a:t>
            </a:r>
          </a:p>
        </p:txBody>
      </p:sp>
    </p:spTree>
    <p:extLst>
      <p:ext uri="{BB962C8B-B14F-4D97-AF65-F5344CB8AC3E}">
        <p14:creationId xmlns:p14="http://schemas.microsoft.com/office/powerpoint/2010/main" val="35860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56990" y="1094435"/>
            <a:ext cx="5563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Latein funktioniert nach den logischen Gesetzen von Grammatik und Syntax.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Über die lat. Sprache können wir die Grammatik der deutschen Sprache besser nachvollziehen.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Latein war Jahrhunderte lang die Sprache der Kirche, Gelehrten und Philosophen.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35" y="81481"/>
            <a:ext cx="4389757" cy="6858000"/>
          </a:xfrm>
          <a:prstGeom prst="rect">
            <a:avLst/>
          </a:prstGeom>
        </p:spPr>
      </p:pic>
      <p:sp>
        <p:nvSpPr>
          <p:cNvPr id="4" name="Wolkenförmige Legende 3"/>
          <p:cNvSpPr/>
          <p:nvPr/>
        </p:nvSpPr>
        <p:spPr>
          <a:xfrm>
            <a:off x="9669101" y="605548"/>
            <a:ext cx="2308633" cy="1612551"/>
          </a:xfrm>
          <a:prstGeom prst="cloudCallout">
            <a:avLst>
              <a:gd name="adj1" fmla="val -72227"/>
              <a:gd name="adj2" fmla="val -27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Kann ich mir nicht vorstellen!</a:t>
            </a:r>
          </a:p>
        </p:txBody>
      </p:sp>
    </p:spTree>
    <p:extLst>
      <p:ext uri="{BB962C8B-B14F-4D97-AF65-F5344CB8AC3E}">
        <p14:creationId xmlns:p14="http://schemas.microsoft.com/office/powerpoint/2010/main" val="18017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51280" y="1027607"/>
            <a:ext cx="546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Latein erweitert dein Vokabular.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Lerne die Lateinischen Ursprungswörter, dann wird es dir leicht fallen, romanische Sprachen zu erlernen.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Ein bisschen Grammatik gehört auch dazu.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162050"/>
            <a:ext cx="50482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/>
    </mc:Choice>
    <mc:Fallback xmlns="">
      <p:transition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6158" y="952247"/>
            <a:ext cx="7454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Lerne im Lateinunterricht Persönlichkeiten, Geschichte und die Kultur der Römer näher kennen.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Latein öffnet Türen zu anderen Sprachen (Französisch, Italienisch, Rumänisch , Spanisch und Portugiesisch).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Latein ist die Sprache der Wissenschaft, Medizin, Philosophie, Religion und Geschichte.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58" y="850122"/>
            <a:ext cx="3635530" cy="51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84" y="1648952"/>
            <a:ext cx="2798566" cy="412691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9544049" y="2160925"/>
            <a:ext cx="2381250" cy="1286679"/>
          </a:xfrm>
          <a:prstGeom prst="cloudCallout">
            <a:avLst>
              <a:gd name="adj1" fmla="val -70079"/>
              <a:gd name="adj2" fmla="val 297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Coole Bücher!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BBC64-28FD-4F67-A3B4-ACB63BDA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10" y="911776"/>
            <a:ext cx="3576814" cy="50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011080" y="147316"/>
            <a:ext cx="7726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Grammatikeinführung mit Übungen </a:t>
            </a:r>
          </a:p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ansprechender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Lektionstext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Grafik 2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07346FC4-665E-48FA-B98C-7252D5056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51" y="1445750"/>
            <a:ext cx="3762937" cy="5373124"/>
          </a:xfrm>
          <a:prstGeom prst="rect">
            <a:avLst/>
          </a:prstGeom>
        </p:spPr>
      </p:pic>
      <p:pic>
        <p:nvPicPr>
          <p:cNvPr id="8" name="Grafik 7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34D0F88B-5916-4D25-904C-3016142B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39" y="1445750"/>
            <a:ext cx="3980410" cy="53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000"/>
    </mc:Choice>
    <mc:Fallback xmlns="">
      <p:transition advClick="0" advTm="35000"/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Breitbild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HDOfficeLightV0</vt:lpstr>
      <vt:lpstr>PowerPoint-Präsentation</vt:lpstr>
      <vt:lpstr>Darum solltest du Latein lernen!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Interessante   Themen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Latein?</dc:title>
  <dc:creator>Hadia Azizi</dc:creator>
  <cp:lastModifiedBy>Christian Hardt</cp:lastModifiedBy>
  <cp:revision>96</cp:revision>
  <dcterms:created xsi:type="dcterms:W3CDTF">2016-01-14T21:14:45Z</dcterms:created>
  <dcterms:modified xsi:type="dcterms:W3CDTF">2020-05-17T08:54:24Z</dcterms:modified>
</cp:coreProperties>
</file>