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65" r:id="rId3"/>
    <p:sldId id="268" r:id="rId4"/>
    <p:sldId id="256" r:id="rId5"/>
    <p:sldId id="257" r:id="rId6"/>
    <p:sldId id="258" r:id="rId7"/>
    <p:sldId id="259" r:id="rId8"/>
    <p:sldId id="260" r:id="rId9"/>
    <p:sldId id="267" r:id="rId10"/>
    <p:sldId id="261" r:id="rId11"/>
    <p:sldId id="262" r:id="rId12"/>
    <p:sldId id="263" r:id="rId13"/>
    <p:sldId id="264" r:id="rId1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30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6C1E37C4-7EE9-42F8-AACE-B5CC3A09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D892751E-BA27-4CF6-9314-A9471AF64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5DB81387-1C99-45CC-96AA-5258DDC9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848837BE-F2AC-4670-81F4-4820CAA6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E59F902D-7585-4D86-8A32-7F8937714C4B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5A753D0-E04C-4CCA-99CC-E801ED2E5C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15368" name="Text Box 7">
            <a:extLst>
              <a:ext uri="{FF2B5EF4-FFF2-40B4-BE49-F238E27FC236}">
                <a16:creationId xmlns:a16="http://schemas.microsoft.com/office/drawing/2014/main" id="{F63D5A97-0E44-4FDE-9EDA-D22EF198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9" name="Text Box 8">
            <a:extLst>
              <a:ext uri="{FF2B5EF4-FFF2-40B4-BE49-F238E27FC236}">
                <a16:creationId xmlns:a16="http://schemas.microsoft.com/office/drawing/2014/main" id="{5A3E72C7-0EEF-4840-AFDB-EDA32660F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0" name="Text Box 9">
            <a:extLst>
              <a:ext uri="{FF2B5EF4-FFF2-40B4-BE49-F238E27FC236}">
                <a16:creationId xmlns:a16="http://schemas.microsoft.com/office/drawing/2014/main" id="{CA85B1FD-3D91-42E4-A144-24F41325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F851C5C-A309-4EA9-BE91-180513825D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2D04662-3F1D-4B6F-8B7E-9D776E42778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59588DA7-7FB8-4B1D-811D-5110CBAF4B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9C71DC-A9BF-4632-B144-0B5FD385563B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19E563C8-5814-4E0C-A6A7-7263CE9C5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A3FB37C-47B4-43AA-9F09-7F63DB62A33B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C5F10A61-3E4E-420B-B1B9-26B1326985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>
            <a:extLst>
              <a:ext uri="{FF2B5EF4-FFF2-40B4-BE49-F238E27FC236}">
                <a16:creationId xmlns:a16="http://schemas.microsoft.com/office/drawing/2014/main" id="{9C77D30A-AEC6-469A-8E5C-E308027C89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387ED6-8E44-4F73-972F-741A54B0514D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34486D0B-D034-4E9B-96E1-F946BBEB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0BFC861-A116-4A31-BDD4-F42FE1C1D31F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87D1EB0-7159-40D3-89AB-991660F5B6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>
            <a:extLst>
              <a:ext uri="{FF2B5EF4-FFF2-40B4-BE49-F238E27FC236}">
                <a16:creationId xmlns:a16="http://schemas.microsoft.com/office/drawing/2014/main" id="{76232EA8-70EC-41B3-B55A-9C1DF0FF50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69B1C4-07AC-4404-B51C-2A9D96CB825D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B471DDA9-8C82-4298-8EF8-AE535550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8752FA9C-698B-47C6-BD98-04103B01A65F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4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6AF1BEF-F911-4890-AC1C-05BA0C5F5F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01688"/>
            <a:ext cx="5348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B99D95E3-1EDE-4AC0-A6A1-134660DC95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F0F7F17A-B603-45FC-923F-6C173DF369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84C9F1-5CCB-4A66-934C-23D3168B5FE1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B9A778CC-3A02-468D-92F2-239A0379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5D7EDB4-8D5D-4DFE-8A49-583CDF434926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1CBAFCF-C825-4589-9761-81B4829F22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90CAF70D-3890-44AF-902C-B571337B55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0B354F-2160-4829-8209-2842163B9DCD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242EFCAB-3868-4BF7-96BA-CA0B2A7E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C032656-56C7-4343-9895-4CF7AEAE3B6B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36F3376D-BCC5-4EC2-9731-E8AB578A5A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>
            <a:extLst>
              <a:ext uri="{FF2B5EF4-FFF2-40B4-BE49-F238E27FC236}">
                <a16:creationId xmlns:a16="http://schemas.microsoft.com/office/drawing/2014/main" id="{A12ADA71-40D5-4382-9FCD-12383E03AC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69CCA9-4319-4439-B759-05F3C232573D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D6F2DF6B-2CA9-46E3-BB16-EE001BAB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7ED4ADE-29C0-4A58-A5AC-C2F72B9E2CFB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F49FE70C-8951-4FDA-A8E3-28110268FB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>
            <a:extLst>
              <a:ext uri="{FF2B5EF4-FFF2-40B4-BE49-F238E27FC236}">
                <a16:creationId xmlns:a16="http://schemas.microsoft.com/office/drawing/2014/main" id="{D8526768-E646-46DF-A927-034DA84C1F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69CA35-C5F1-4F26-9256-C7FA0462B369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1412FE14-7782-4970-884C-B4DDA6AF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757DD0C-A771-428A-B34F-9A6DE34B95CB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5881C2E-9D09-4667-9ABB-B4A2E37F40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15A36BE8-D41D-4C62-91D3-420AFEBC9C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6667E6-79FA-4EB6-BF33-489856AEB311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71AB25EB-19F7-4577-BCB8-FB0B00D2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01951E2-E96B-4890-9C1A-4CA343961AE1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C3935E22-8C48-4775-911B-EA581F76FB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>
            <a:extLst>
              <a:ext uri="{FF2B5EF4-FFF2-40B4-BE49-F238E27FC236}">
                <a16:creationId xmlns:a16="http://schemas.microsoft.com/office/drawing/2014/main" id="{85643C00-5A80-4EA4-9EE7-E0C2871D77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822B30-BE50-4668-A27C-8F60E4D7CD59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22164CFA-4A18-4BD8-B8C7-2E502639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C3C3D3B-1CB9-46D4-9C0D-7CEACC97F1E1}" type="slidenum">
              <a:rPr lang="de-DE" altLang="de-DE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5F3B3125-1041-4D4B-B27F-AF8A9529BA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>
            <a:extLst>
              <a:ext uri="{FF2B5EF4-FFF2-40B4-BE49-F238E27FC236}">
                <a16:creationId xmlns:a16="http://schemas.microsoft.com/office/drawing/2014/main" id="{C310FE1A-74E0-40C9-B2D6-EA87602CF8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8FC044-4FEA-4A97-B8D1-0785726BB90D}" type="slidenum">
              <a:rPr lang="de-DE" altLang="de-DE" sz="1400"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400">
              <a:cs typeface="Lucida Sans Unicode" panose="020B060203050402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CB8A585-DE26-48E1-9D7A-C68D4341BC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FF8D1B6-B74E-46F8-8E65-5723D06C21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BCC8F2-6B9D-4329-8604-06801452F4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C04B-5973-4B71-9492-BE035F1A4A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16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7BDC04-3C2A-46CB-8F49-FE20663563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22943-21C7-4DD4-8BEA-678967DED2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940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BCFBFD-05D0-47E3-BD4F-D5B61C53FC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DDC70-CE21-4CC2-83D0-1EAF02D68B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84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437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2278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82280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843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53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841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67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67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39D62B-8448-43B2-8BC8-90E27D47ED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2355F-78CF-49F2-B3C3-632F85A73E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474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4048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8712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0913" y="1768475"/>
            <a:ext cx="2265362" cy="49815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6645275" cy="49815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4195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254182-0942-427E-8B10-4C4EB3E9BD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100AC-E239-4DDD-89A7-382F7DEECB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152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421E2-8586-4606-BFA8-F786EAD3CD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B8B80-DAFE-4CDF-B30E-AC49246A7B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249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79BEB22-E2F0-4F2D-9398-B2A2BCD881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60BAC-C0F5-4F38-9A75-23C179BB7D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33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87A177-3CDB-4BBE-91E6-DC9C24906E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8A947-893C-4BBD-911B-878021AD95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736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23EF110-EA8B-4B42-BF2B-3E8ECD5A7A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63846-24EE-4620-B556-92D79400BE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385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1A252-5EC6-406A-B070-4C16736C88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EADB6-26FE-4B68-935A-6244016A0E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52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14083C-C7C3-48FB-A51F-D08C601EF3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194D1-E9AD-443F-A1A9-8CA344E8BE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796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402242C-D84E-4B70-8368-D58A5F795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017A078-3404-4B5A-AFCA-5E2B34FF5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66D8F8A4-EE84-408B-AD5E-A23BE0C2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C8CAE9EB-8965-419C-AF73-4A5A4471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21379A9-6DC7-48EC-9991-6C0D7B297B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014DBD9-14D0-48A3-B5DB-E27BC2F6BCC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2A3612A-BACF-4D6D-B0C3-0505F3C5B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347913"/>
            <a:ext cx="85598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7539B7DF-2EA0-40B2-9325-42EB91DDD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Namika%20-%20Je%20ne%20parle%20pas%20fran&#231;ais%20%5b360p%5d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Franz&#246;sisch%20Film%20von%20Erik%20Schleiter.mp4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mika - Je ne parle pas français [360p].mp4">
            <a:hlinkClick r:id="" action="ppaction://media"/>
            <a:extLst>
              <a:ext uri="{FF2B5EF4-FFF2-40B4-BE49-F238E27FC236}">
                <a16:creationId xmlns:a16="http://schemas.microsoft.com/office/drawing/2014/main" id="{B3037B04-2AA0-41F7-A0EC-C3BEAC9C70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16013"/>
            <a:ext cx="9017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F5500A1-9A06-4DDA-9D49-E1A773E22BEB}"/>
              </a:ext>
            </a:extLst>
          </p:cNvPr>
          <p:cNvSpPr txBox="1"/>
          <p:nvPr/>
        </p:nvSpPr>
        <p:spPr>
          <a:xfrm>
            <a:off x="2879725" y="250825"/>
            <a:ext cx="41862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5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BIENVENUE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3CF86C18-6304-4CCA-AE5C-BFD36F86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85750"/>
            <a:ext cx="907256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>
                <a:solidFill>
                  <a:srgbClr val="FFFFFF"/>
                </a:solidFill>
              </a:rPr>
              <a:t>Französisch, die lebendige Sprache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4E522C2-3C0A-48D4-BDB0-639572C0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584325"/>
            <a:ext cx="9072562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2286000" indent="-4556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indent="-3349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334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334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334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3349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875"/>
              </a:spcAft>
              <a:buSzPct val="100000"/>
              <a:defRPr/>
            </a:pPr>
            <a:r>
              <a:rPr lang="en-US" altLang="de-DE" sz="3200" b="1">
                <a:solidFill>
                  <a:srgbClr val="000000"/>
                </a:solidFill>
              </a:rPr>
              <a:t>Französisch </a:t>
            </a:r>
            <a:r>
              <a:rPr lang="de-DE" altLang="de-DE" sz="3200" b="1">
                <a:solidFill>
                  <a:srgbClr val="000000"/>
                </a:solidFill>
              </a:rPr>
              <a:t>lernen, </a:t>
            </a:r>
            <a:r>
              <a:rPr lang="de-DE" altLang="de-DE" sz="3200">
                <a:solidFill>
                  <a:srgbClr val="000000"/>
                </a:solidFill>
              </a:rPr>
              <a:t>bedeutet auch</a:t>
            </a:r>
          </a:p>
          <a:p>
            <a:pPr marL="341313" indent="-336550" eaLnBrk="1"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de-DE" altLang="de-DE" sz="2400" b="1">
                <a:solidFill>
                  <a:srgbClr val="000000"/>
                </a:solidFill>
              </a:rPr>
              <a:t>Zugang zu   - </a:t>
            </a:r>
            <a:r>
              <a:rPr lang="de-DE" altLang="de-DE" sz="2400">
                <a:solidFill>
                  <a:srgbClr val="000000"/>
                </a:solidFill>
              </a:rPr>
              <a:t>einer vielseitigen Kultur (Musik, Traditionen,  </a:t>
            </a:r>
          </a:p>
          <a:p>
            <a:pPr lvl="4" eaLnBrk="1">
              <a:buSzPct val="100000"/>
              <a:defRPr/>
            </a:pPr>
            <a:r>
              <a:rPr lang="de-DE" altLang="de-DE" sz="2400">
                <a:solidFill>
                  <a:srgbClr val="000000"/>
                </a:solidFill>
              </a:rPr>
              <a:t>       kulinarische Besonderheiten etc.)</a:t>
            </a:r>
          </a:p>
          <a:p>
            <a:pPr lvl="4" eaLnBrk="1">
              <a:buSzPct val="100000"/>
              <a:defRPr/>
            </a:pPr>
            <a:r>
              <a:rPr lang="de-DE" altLang="de-DE" sz="2400">
                <a:solidFill>
                  <a:srgbClr val="000000"/>
                </a:solidFill>
              </a:rPr>
              <a:t>     </a:t>
            </a:r>
          </a:p>
          <a:p>
            <a:pPr lvl="4" eaLnBrk="1">
              <a:buSzPct val="100000"/>
              <a:defRPr/>
            </a:pPr>
            <a:r>
              <a:rPr lang="de-DE" altLang="de-DE" sz="2400">
                <a:solidFill>
                  <a:srgbClr val="000000"/>
                </a:solidFill>
              </a:rPr>
              <a:t>     - regionalen geographischen Besonderheiten</a:t>
            </a:r>
          </a:p>
          <a:p>
            <a:pPr lvl="4" eaLnBrk="1">
              <a:buSzPct val="100000"/>
              <a:defRPr/>
            </a:pPr>
            <a:r>
              <a:rPr lang="de-DE" altLang="de-DE" sz="2400">
                <a:solidFill>
                  <a:srgbClr val="000000"/>
                </a:solidFill>
              </a:rPr>
              <a:t>       (beliebtes Reiseland mit großer landschaftlicher</a:t>
            </a:r>
          </a:p>
          <a:p>
            <a:pPr lvl="4" eaLnBrk="1">
              <a:buSzPct val="100000"/>
              <a:defRPr/>
            </a:pPr>
            <a:r>
              <a:rPr lang="de-DE" altLang="de-DE" sz="2400">
                <a:solidFill>
                  <a:srgbClr val="000000"/>
                </a:solidFill>
              </a:rPr>
              <a:t>        Vielfalt)</a:t>
            </a:r>
          </a:p>
          <a:p>
            <a:pPr lvl="4" eaLnBrk="1">
              <a:buSzPct val="100000"/>
              <a:defRPr/>
            </a:pPr>
            <a:endParaRPr lang="de-DE" altLang="de-DE" sz="2400">
              <a:solidFill>
                <a:srgbClr val="000000"/>
              </a:solidFill>
            </a:endParaRPr>
          </a:p>
          <a:p>
            <a:pPr lvl="4" eaLnBrk="1">
              <a:buSzPct val="100000"/>
              <a:defRPr/>
            </a:pPr>
            <a:r>
              <a:rPr lang="de-DE" altLang="de-DE" sz="2400">
                <a:solidFill>
                  <a:srgbClr val="000000"/>
                </a:solidFill>
              </a:rPr>
              <a:t>		 - einer wechselvollen Geschichte </a:t>
            </a:r>
          </a:p>
          <a:p>
            <a:pPr lvl="2" eaLnBrk="1"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400">
              <a:solidFill>
                <a:srgbClr val="000000"/>
              </a:solidFill>
            </a:endParaRPr>
          </a:p>
          <a:p>
            <a:pPr lvl="4" eaLnBrk="1">
              <a:spcAft>
                <a:spcPts val="1875"/>
              </a:spcAft>
              <a:buSzPct val="100000"/>
              <a:defRPr/>
            </a:pPr>
            <a:r>
              <a:rPr lang="de-DE" altLang="de-DE" sz="3000" b="1">
                <a:solidFill>
                  <a:srgbClr val="000000"/>
                </a:solidFill>
              </a:rPr>
              <a:t> - einer  </a:t>
            </a:r>
            <a:r>
              <a:rPr lang="de-DE" altLang="de-DE" sz="3600" b="1">
                <a:solidFill>
                  <a:srgbClr val="000000"/>
                </a:solidFill>
              </a:rPr>
              <a:t>s c h ö n e n  </a:t>
            </a:r>
            <a:r>
              <a:rPr lang="de-DE" altLang="de-DE" sz="3000" b="1">
                <a:solidFill>
                  <a:srgbClr val="000000"/>
                </a:solidFill>
              </a:rPr>
              <a:t>Sprache!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nzösisch Film von Erik Schleiter.mp4">
            <a:hlinkClick r:id="" action="ppaction://media"/>
            <a:extLst>
              <a:ext uri="{FF2B5EF4-FFF2-40B4-BE49-F238E27FC236}">
                <a16:creationId xmlns:a16="http://schemas.microsoft.com/office/drawing/2014/main" id="{A07338B0-70AF-43FF-AAAD-50DB442936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10080625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8AA14606-2221-4466-9835-48D4A02C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757363"/>
            <a:ext cx="856773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7D8762B-BA49-4E71-B0A2-3EE07141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262438"/>
            <a:ext cx="856773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3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de-DE" altLang="de-DE" sz="3600" b="1">
              <a:solidFill>
                <a:srgbClr val="FFFFFF"/>
              </a:solidFill>
            </a:endParaRPr>
          </a:p>
          <a:p>
            <a:pPr eaLnBrk="1">
              <a:spcBef>
                <a:spcPct val="0"/>
              </a:spcBef>
              <a:buClrTx/>
              <a:buFontTx/>
              <a:buNone/>
            </a:pPr>
            <a:endParaRPr lang="de-DE" altLang="de-DE" sz="3600" b="1">
              <a:solidFill>
                <a:srgbClr val="FFFFFF"/>
              </a:solidFill>
            </a:endParaRPr>
          </a:p>
          <a:p>
            <a:pPr eaLnBrk="1">
              <a:spcBef>
                <a:spcPct val="0"/>
              </a:spcBef>
              <a:buClrTx/>
              <a:buFontTx/>
              <a:buNone/>
            </a:pPr>
            <a:r>
              <a:rPr lang="de-DE" altLang="de-DE" sz="3600" b="1">
                <a:solidFill>
                  <a:srgbClr val="FFFFFF"/>
                </a:solidFill>
              </a:rPr>
              <a:t>               Au revoir et à bient</a:t>
            </a:r>
            <a:r>
              <a:rPr lang="en-US" altLang="de-DE" sz="3600" b="1">
                <a:solidFill>
                  <a:srgbClr val="FFFFFF"/>
                </a:solidFill>
              </a:rPr>
              <a:t>ôt</a:t>
            </a:r>
            <a:r>
              <a:rPr lang="de-DE" altLang="de-DE" sz="3600" b="1">
                <a:solidFill>
                  <a:srgbClr val="FFFFFF"/>
                </a:solidFill>
              </a:rPr>
              <a:t>!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endParaRPr lang="de-DE" altLang="de-DE" sz="2000" b="1">
              <a:solidFill>
                <a:srgbClr val="FFFFFF"/>
              </a:solidFill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rgbClr val="FFFFFF"/>
                </a:solidFill>
              </a:rPr>
              <a:t>Grit Schleiter und Anke Paul</a:t>
            </a:r>
          </a:p>
          <a:p>
            <a:pPr eaLnBrk="1">
              <a:spcBef>
                <a:spcPct val="0"/>
              </a:spcBef>
              <a:buClrTx/>
              <a:buFontTx/>
              <a:buNone/>
            </a:pPr>
            <a:r>
              <a:rPr lang="de-DE" altLang="de-DE" sz="3600" b="1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C06BED1A-1A77-4C84-8E66-D90687CAB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0"/>
            <a:ext cx="38163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89A398F8-896B-4B9B-B39C-F4D231D1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51275"/>
            <a:ext cx="1809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" preset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9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10" dur="4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" dur="4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B2614A54-7EB9-4BE2-9643-0D90151A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b="0"/>
              <a:t>„Je ne parle pas franҫais“  – „Ich spreche kein Französisch.“</a:t>
            </a:r>
            <a:br>
              <a:rPr lang="de-DE" altLang="de-DE" sz="2000" b="0"/>
            </a:br>
            <a:br>
              <a:rPr lang="de-DE" altLang="de-DE" sz="2000" b="0"/>
            </a:br>
            <a:r>
              <a:rPr lang="de-DE" altLang="de-DE" sz="2000" b="0"/>
              <a:t>Wir als Französischlehrerinnen der Alexander-von-Humboldt-Schule werden dafür sorgen, dass Ihre Kinder diesen Satz in einem französischsprachigen Land nicht sagen müssen! </a:t>
            </a:r>
            <a:br>
              <a:rPr lang="de-DE" altLang="de-DE" sz="2000" b="0"/>
            </a:br>
            <a:br>
              <a:rPr lang="de-DE" altLang="de-DE" sz="2000" b="0"/>
            </a:br>
            <a:br>
              <a:rPr lang="de-DE" altLang="de-DE" sz="2000" b="0"/>
            </a:br>
            <a:br>
              <a:rPr lang="de-DE" altLang="de-DE" sz="2000" b="0"/>
            </a:br>
            <a:r>
              <a:rPr lang="de-DE" altLang="de-DE" sz="2000" b="0"/>
              <a:t>„Parlez-vous franҫais?“</a:t>
            </a:r>
            <a:br>
              <a:rPr lang="de-DE" altLang="de-DE" sz="2000" b="0"/>
            </a:br>
            <a:r>
              <a:rPr lang="de-DE" altLang="de-DE" sz="2000" b="0"/>
              <a:t>„Oui, bien sûr.“</a:t>
            </a:r>
            <a:br>
              <a:rPr lang="de-DE" altLang="de-DE" sz="2000" b="0"/>
            </a:br>
            <a:r>
              <a:rPr lang="de-DE" altLang="de-DE" sz="2000" b="0"/>
              <a:t> </a:t>
            </a:r>
            <a:br>
              <a:rPr lang="de-DE" altLang="de-DE" sz="2000" b="0"/>
            </a:br>
            <a:r>
              <a:rPr lang="de-DE" altLang="de-DE" sz="2000" b="0"/>
              <a:t>„Sprechen Sie Französisch?“</a:t>
            </a:r>
            <a:br>
              <a:rPr lang="de-DE" altLang="de-DE" sz="2000" b="0"/>
            </a:br>
            <a:r>
              <a:rPr lang="de-DE" altLang="de-DE" sz="2000" b="0"/>
              <a:t>„Ja, natürlich.“</a:t>
            </a:r>
            <a:br>
              <a:rPr lang="de-DE" altLang="de-DE"/>
            </a:br>
            <a:endParaRPr lang="de-DE" altLang="de-DE"/>
          </a:p>
        </p:txBody>
      </p:sp>
      <p:pic>
        <p:nvPicPr>
          <p:cNvPr id="4099" name="Grafik 2" descr="C:\Users\Anke Paul\AppData\Local\Microsoft\Windows\INetCache\IE\RN9898GR\persons-157237_640[1].png">
            <a:extLst>
              <a:ext uri="{FF2B5EF4-FFF2-40B4-BE49-F238E27FC236}">
                <a16:creationId xmlns:a16="http://schemas.microsoft.com/office/drawing/2014/main" id="{166CA73D-67B2-4BB6-8315-0BE0033E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132138"/>
            <a:ext cx="2665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46B8372C-E963-4FB5-B721-E4D015EF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C721F463-19C2-4129-B789-FA6A236C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85750"/>
            <a:ext cx="907256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>
                <a:solidFill>
                  <a:srgbClr val="FFFFFF"/>
                </a:solidFill>
              </a:rPr>
              <a:t>Kultur, Menschen und Savoir-vivre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4B44979-6DC2-4A63-B41B-2C8B8766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6915150"/>
            <a:ext cx="39354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000" b="1">
                <a:solidFill>
                  <a:srgbClr val="FFFFFF"/>
                </a:solidFill>
              </a:rPr>
              <a:t>Leben wie Gott in Frankreich!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AF115D98-862C-4338-B7C4-536BB26EC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7032625"/>
            <a:ext cx="1863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900">
                <a:solidFill>
                  <a:srgbClr val="FFFFFF"/>
                </a:solidFill>
              </a:rPr>
              <a:t>© </a:t>
            </a:r>
            <a:r>
              <a:rPr lang="de-DE" altLang="de-DE" sz="900">
                <a:solidFill>
                  <a:srgbClr val="FFFFFF"/>
                </a:solidFill>
              </a:rPr>
              <a:t>Ernst Klett Verlag 2005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F2A85061-023D-493F-89AF-5926A544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C6BCC302-64EE-4010-9BE1-843C7EB9FB47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5435600"/>
            <a:ext cx="5197475" cy="217488"/>
            <a:chOff x="142" y="2671"/>
            <a:chExt cx="3274" cy="51"/>
          </a:xfrm>
        </p:grpSpPr>
        <p:sp>
          <p:nvSpPr>
            <p:cNvPr id="7173" name="Text Box 2">
              <a:extLst>
                <a:ext uri="{FF2B5EF4-FFF2-40B4-BE49-F238E27FC236}">
                  <a16:creationId xmlns:a16="http://schemas.microsoft.com/office/drawing/2014/main" id="{F3670B25-4339-4526-A101-8D442F733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" y="2671"/>
              <a:ext cx="3274" cy="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3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800"/>
                <a:t>                    Quelle: frz. Botschaft</a:t>
              </a:r>
            </a:p>
          </p:txBody>
        </p:sp>
      </p:grpSp>
      <p:sp>
        <p:nvSpPr>
          <p:cNvPr id="7171" name="Text Box 3">
            <a:extLst>
              <a:ext uri="{FF2B5EF4-FFF2-40B4-BE49-F238E27FC236}">
                <a16:creationId xmlns:a16="http://schemas.microsoft.com/office/drawing/2014/main" id="{F65E9F01-40B2-4340-B97A-DAACB479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85750"/>
            <a:ext cx="9072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SzPct val="45000"/>
              <a:buFontTx/>
              <a:buNone/>
            </a:pPr>
            <a:r>
              <a:rPr lang="de-DE" altLang="de-DE" sz="4400"/>
              <a:t>Mit Französisch um die Welt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665767B-9D6F-4969-BA97-A3DEDE69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584325"/>
            <a:ext cx="7456487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54000" indent="-254000"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Zur </a:t>
            </a:r>
            <a:r>
              <a:rPr lang="de-DE" altLang="de-DE" b="1" dirty="0">
                <a:solidFill>
                  <a:srgbClr val="000000"/>
                </a:solidFill>
              </a:rPr>
              <a:t>Frankophonie,</a:t>
            </a:r>
            <a:r>
              <a:rPr lang="de-DE" altLang="de-DE" dirty="0">
                <a:solidFill>
                  <a:srgbClr val="000000"/>
                </a:solidFill>
              </a:rPr>
              <a:t> der Gemeinschaft der französisch-sprachigen Länder, gehören </a:t>
            </a:r>
            <a:r>
              <a:rPr lang="de-DE" altLang="de-DE" b="1" dirty="0">
                <a:solidFill>
                  <a:srgbClr val="000000"/>
                </a:solidFill>
              </a:rPr>
              <a:t>57 Staaten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000000"/>
                </a:solidFill>
              </a:rPr>
              <a:t>Französisch – Mutter- und Zweitsprache </a:t>
            </a:r>
            <a:r>
              <a:rPr lang="de-DE" altLang="de-DE" dirty="0">
                <a:solidFill>
                  <a:srgbClr val="000000"/>
                </a:solidFill>
              </a:rPr>
              <a:t>von rund 280 Mio. Menschen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Amts-und Verkehrssprache in 32 Staaten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Rund </a:t>
            </a:r>
            <a:r>
              <a:rPr lang="de-DE" altLang="de-DE" b="1" dirty="0">
                <a:solidFill>
                  <a:srgbClr val="000000"/>
                </a:solidFill>
              </a:rPr>
              <a:t>180 Mio. Menschen weltweit</a:t>
            </a:r>
            <a:r>
              <a:rPr lang="de-DE" altLang="de-DE" dirty="0">
                <a:solidFill>
                  <a:srgbClr val="000000"/>
                </a:solidFill>
              </a:rPr>
              <a:t> lernen Französisch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als Fremdsprache. 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000000"/>
                </a:solidFill>
              </a:rPr>
              <a:t>Französisch</a:t>
            </a:r>
            <a:r>
              <a:rPr lang="de-DE" altLang="de-DE" dirty="0">
                <a:solidFill>
                  <a:srgbClr val="000000"/>
                </a:solidFill>
              </a:rPr>
              <a:t> wird in unseren </a:t>
            </a:r>
            <a:r>
              <a:rPr lang="de-DE" altLang="de-DE" b="1" dirty="0">
                <a:solidFill>
                  <a:srgbClr val="000000"/>
                </a:solidFill>
              </a:rPr>
              <a:t>Nachbarländern </a:t>
            </a:r>
            <a:r>
              <a:rPr lang="de-DE" altLang="de-DE" dirty="0">
                <a:solidFill>
                  <a:srgbClr val="000000"/>
                </a:solidFill>
              </a:rPr>
              <a:t>Frankreich, Schweiz, Belgien, Monaco und Luxemburg gesprochen</a:t>
            </a:r>
          </a:p>
          <a:p>
            <a:pPr marL="255588"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255588"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29DDA304-12DA-4C77-B2E2-E875B3E6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85750"/>
            <a:ext cx="9072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SzPct val="45000"/>
              <a:buFontTx/>
              <a:buNone/>
            </a:pPr>
            <a:r>
              <a:rPr lang="de-DE" altLang="de-DE" sz="4400"/>
              <a:t> 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520FD05-0057-4C18-9DD8-183F3974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584325"/>
            <a:ext cx="754380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55588" indent="-254000"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5588" algn="l"/>
                <a:tab pos="360363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4488" indent="-342900" eaLnBrk="1">
              <a:lnSpc>
                <a:spcPct val="110000"/>
              </a:lnSpc>
              <a:spcAft>
                <a:spcPts val="1125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000000"/>
                </a:solidFill>
              </a:rPr>
              <a:t>Frankreich -  </a:t>
            </a:r>
            <a:r>
              <a:rPr lang="de-DE" altLang="de-DE" sz="2400" dirty="0">
                <a:solidFill>
                  <a:srgbClr val="000000"/>
                </a:solidFill>
              </a:rPr>
              <a:t>direkter Nachbar und wichtigster Handelspartner in</a:t>
            </a:r>
            <a:r>
              <a:rPr lang="de-DE" altLang="de-DE" sz="2400" b="1" dirty="0">
                <a:solidFill>
                  <a:srgbClr val="000000"/>
                </a:solidFill>
              </a:rPr>
              <a:t> </a:t>
            </a:r>
            <a:r>
              <a:rPr lang="de-DE" altLang="de-DE" sz="2400" dirty="0">
                <a:solidFill>
                  <a:srgbClr val="000000"/>
                </a:solidFill>
              </a:rPr>
              <a:t>Europa</a:t>
            </a:r>
          </a:p>
          <a:p>
            <a:pPr marL="254000" indent="-252413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Französisch - nach Englisch </a:t>
            </a:r>
            <a:r>
              <a:rPr lang="de-DE" altLang="de-DE" sz="2400" b="1" dirty="0">
                <a:solidFill>
                  <a:srgbClr val="000000"/>
                </a:solidFill>
              </a:rPr>
              <a:t>meistgelernte Fremdsprache in Europa</a:t>
            </a:r>
          </a:p>
          <a:p>
            <a:pPr marL="254000" indent="-252413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Französisch - in internationalen Organisationen </a:t>
            </a:r>
            <a:r>
              <a:rPr lang="de-DE" altLang="de-DE" sz="2400" b="1" dirty="0">
                <a:solidFill>
                  <a:srgbClr val="000000"/>
                </a:solidFill>
              </a:rPr>
              <a:t>Arbeitssprache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</a:p>
          <a:p>
            <a:pPr marL="254000" indent="-252413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de-DE" sz="2400" dirty="0" err="1">
                <a:solidFill>
                  <a:srgbClr val="000000"/>
                </a:solidFill>
              </a:rPr>
              <a:t>Französisch</a:t>
            </a:r>
            <a:r>
              <a:rPr lang="en-US" altLang="de-DE" sz="2400" dirty="0">
                <a:solidFill>
                  <a:srgbClr val="000000"/>
                </a:solidFill>
              </a:rPr>
              <a:t> - </a:t>
            </a:r>
            <a:r>
              <a:rPr lang="en-US" altLang="de-DE" sz="2400" dirty="0" err="1">
                <a:solidFill>
                  <a:srgbClr val="000000"/>
                </a:solidFill>
              </a:rPr>
              <a:t>Sprache</a:t>
            </a:r>
            <a:r>
              <a:rPr lang="en-US" altLang="de-DE" sz="2400" dirty="0">
                <a:solidFill>
                  <a:srgbClr val="000000"/>
                </a:solidFill>
              </a:rPr>
              <a:t> der </a:t>
            </a:r>
            <a:r>
              <a:rPr lang="de-DE" altLang="de-DE" sz="2400" b="1" dirty="0">
                <a:solidFill>
                  <a:srgbClr val="000000"/>
                </a:solidFill>
              </a:rPr>
              <a:t>Mode</a:t>
            </a:r>
            <a:r>
              <a:rPr lang="en-US" altLang="de-DE" sz="2400" dirty="0">
                <a:solidFill>
                  <a:srgbClr val="000000"/>
                </a:solidFill>
              </a:rPr>
              <a:t> und der </a:t>
            </a:r>
            <a:r>
              <a:rPr lang="en-US" altLang="de-DE" sz="2400" b="1" dirty="0" err="1">
                <a:solidFill>
                  <a:srgbClr val="000000"/>
                </a:solidFill>
              </a:rPr>
              <a:t>Gastronomie</a:t>
            </a:r>
            <a:endParaRPr lang="en-US" altLang="de-DE" sz="2400" b="1" dirty="0">
              <a:solidFill>
                <a:srgbClr val="000000"/>
              </a:solidFill>
            </a:endParaRPr>
          </a:p>
          <a:p>
            <a:pPr marL="254000" indent="-252413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wichtige </a:t>
            </a:r>
            <a:r>
              <a:rPr lang="de-DE" altLang="de-DE" sz="2400" b="1" dirty="0">
                <a:solidFill>
                  <a:srgbClr val="000000"/>
                </a:solidFill>
              </a:rPr>
              <a:t>Zusatzqualifikation</a:t>
            </a:r>
            <a:r>
              <a:rPr lang="de-DE" altLang="de-DE" sz="2400" dirty="0">
                <a:solidFill>
                  <a:srgbClr val="000000"/>
                </a:solidFill>
              </a:rPr>
              <a:t> für viele Berufe</a:t>
            </a:r>
          </a:p>
          <a:p>
            <a:pPr marL="254000" indent="-252413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575B479-E9C4-4968-924A-416F8A6E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87338"/>
            <a:ext cx="9072562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3000" b="1">
                <a:solidFill>
                  <a:srgbClr val="FFFFFF"/>
                </a:solidFill>
              </a:rPr>
              <a:t>Warum Französisch lernen?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BA740004-2AE0-4963-BA2B-0E856EB3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85750"/>
            <a:ext cx="907256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>
                <a:solidFill>
                  <a:srgbClr val="FFFFFF"/>
                </a:solidFill>
              </a:rPr>
              <a:t>Französisch, die lebendige Sprache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2BE76F0A-9D98-4DAD-9DE3-7D68AF64F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584325"/>
            <a:ext cx="8247062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54000" indent="-254000"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Französisch - </a:t>
            </a:r>
            <a:r>
              <a:rPr lang="de-DE" altLang="de-DE" sz="2400" b="1" dirty="0">
                <a:solidFill>
                  <a:srgbClr val="000000"/>
                </a:solidFill>
              </a:rPr>
              <a:t>Brückensprache zu anderen romanischen Sprachen</a:t>
            </a:r>
          </a:p>
          <a:p>
            <a:pPr marL="0" indent="0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defRPr/>
            </a:pPr>
            <a:r>
              <a:rPr lang="de-DE" altLang="de-DE" sz="2400" b="1" dirty="0">
                <a:solidFill>
                  <a:srgbClr val="000000"/>
                </a:solidFill>
              </a:rPr>
              <a:t>Der Französischunterricht bietet folgende Angebote: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Training in den vier </a:t>
            </a:r>
            <a:r>
              <a:rPr lang="en-US" altLang="de-DE" sz="2400" b="1" dirty="0" err="1">
                <a:solidFill>
                  <a:srgbClr val="000000"/>
                </a:solidFill>
              </a:rPr>
              <a:t>Kompetenzbereichen</a:t>
            </a:r>
            <a:r>
              <a:rPr lang="en-US" altLang="de-DE" sz="2400" b="1" dirty="0">
                <a:solidFill>
                  <a:srgbClr val="000000"/>
                </a:solidFill>
              </a:rPr>
              <a:t> (</a:t>
            </a:r>
            <a:r>
              <a:rPr lang="en-US" altLang="de-DE" sz="2400" b="1" dirty="0" err="1">
                <a:solidFill>
                  <a:srgbClr val="000000"/>
                </a:solidFill>
              </a:rPr>
              <a:t>Hörverstehen</a:t>
            </a:r>
            <a:r>
              <a:rPr lang="en-US" altLang="de-DE" sz="2400" b="1" dirty="0">
                <a:solidFill>
                  <a:srgbClr val="000000"/>
                </a:solidFill>
              </a:rPr>
              <a:t>, </a:t>
            </a:r>
            <a:r>
              <a:rPr lang="en-US" altLang="de-DE" sz="2400" b="1" dirty="0" err="1">
                <a:solidFill>
                  <a:srgbClr val="000000"/>
                </a:solidFill>
              </a:rPr>
              <a:t>Leseverstehen</a:t>
            </a:r>
            <a:r>
              <a:rPr lang="en-US" altLang="de-DE" sz="2400" b="1" dirty="0">
                <a:solidFill>
                  <a:srgbClr val="000000"/>
                </a:solidFill>
              </a:rPr>
              <a:t>, </a:t>
            </a:r>
            <a:r>
              <a:rPr lang="en-US" altLang="de-DE" sz="2400" b="1" dirty="0" err="1">
                <a:solidFill>
                  <a:srgbClr val="000000"/>
                </a:solidFill>
              </a:rPr>
              <a:t>Sprechen</a:t>
            </a:r>
            <a:r>
              <a:rPr lang="en-US" altLang="de-DE" sz="2400" b="1" dirty="0">
                <a:solidFill>
                  <a:srgbClr val="000000"/>
                </a:solidFill>
              </a:rPr>
              <a:t>, </a:t>
            </a:r>
            <a:r>
              <a:rPr lang="en-US" altLang="de-DE" sz="2400" b="1" dirty="0" err="1">
                <a:solidFill>
                  <a:srgbClr val="000000"/>
                </a:solidFill>
              </a:rPr>
              <a:t>Schreiben</a:t>
            </a:r>
            <a:r>
              <a:rPr lang="en-US" altLang="de-DE" sz="2400" b="1" dirty="0">
                <a:solidFill>
                  <a:srgbClr val="000000"/>
                </a:solidFill>
              </a:rPr>
              <a:t>)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Ablegen der international anerkannten </a:t>
            </a:r>
            <a:r>
              <a:rPr lang="de-DE" altLang="de-DE" sz="2400" b="1" dirty="0">
                <a:solidFill>
                  <a:srgbClr val="000000"/>
                </a:solidFill>
              </a:rPr>
              <a:t>französischen Sprachprüfung DELF</a:t>
            </a:r>
            <a:r>
              <a:rPr lang="de-DE" altLang="de-DE" sz="2400" dirty="0">
                <a:solidFill>
                  <a:srgbClr val="000000"/>
                </a:solidFill>
              </a:rPr>
              <a:t> (Diplôme </a:t>
            </a:r>
            <a:r>
              <a:rPr lang="de-DE" altLang="de-DE" sz="2400" dirty="0" err="1">
                <a:solidFill>
                  <a:srgbClr val="000000"/>
                </a:solidFill>
              </a:rPr>
              <a:t>d'études</a:t>
            </a:r>
            <a:r>
              <a:rPr lang="de-DE" altLang="de-DE" sz="2400" dirty="0">
                <a:solidFill>
                  <a:srgbClr val="000000"/>
                </a:solidFill>
              </a:rPr>
              <a:t> en </a:t>
            </a:r>
            <a:r>
              <a:rPr lang="de-DE" altLang="de-DE" sz="2400" dirty="0" err="1">
                <a:solidFill>
                  <a:srgbClr val="000000"/>
                </a:solidFill>
              </a:rPr>
              <a:t>langue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fran</a:t>
            </a:r>
            <a:r>
              <a:rPr lang="de-DE" altLang="de-DE" sz="2400" dirty="0" err="1">
                <a:solidFill>
                  <a:srgbClr val="000000"/>
                </a:solidFill>
                <a:cs typeface="Arial" panose="020B0604020202020204" pitchFamily="34" charset="0"/>
              </a:rPr>
              <a:t>ç</a:t>
            </a:r>
            <a:r>
              <a:rPr lang="de-DE" altLang="de-DE" sz="2400" dirty="0" err="1">
                <a:solidFill>
                  <a:srgbClr val="000000"/>
                </a:solidFill>
              </a:rPr>
              <a:t>aise</a:t>
            </a:r>
            <a:r>
              <a:rPr lang="de-DE" altLang="de-DE" sz="2400" dirty="0">
                <a:solidFill>
                  <a:srgbClr val="000000"/>
                </a:solidFill>
              </a:rPr>
              <a:t>) 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Teilnahme am französischen Filmfestival </a:t>
            </a:r>
            <a:r>
              <a:rPr lang="de-DE" altLang="de-DE" sz="2400" b="1" dirty="0" err="1">
                <a:solidFill>
                  <a:srgbClr val="000000"/>
                </a:solidFill>
              </a:rPr>
              <a:t>Cinéfête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de-DE" sz="2400" b="1" dirty="0">
              <a:solidFill>
                <a:srgbClr val="000000"/>
              </a:solidFill>
            </a:endParaRPr>
          </a:p>
          <a:p>
            <a:pPr marL="0" indent="0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defRPr/>
            </a:pPr>
            <a:endParaRPr lang="de-DE" altLang="de-DE" sz="2400" dirty="0">
              <a:solidFill>
                <a:srgbClr val="000000"/>
              </a:solidFill>
            </a:endParaRPr>
          </a:p>
          <a:p>
            <a:pPr marL="255588"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endParaRPr lang="de-DE" altLang="de-DE" sz="2400" b="1" dirty="0">
              <a:solidFill>
                <a:srgbClr val="000000"/>
              </a:solidFill>
            </a:endParaRPr>
          </a:p>
          <a:p>
            <a:pPr marL="255588"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endParaRPr lang="de-DE" altLang="de-DE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32DF375F-F396-4372-93E7-EF02EE9A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85750"/>
            <a:ext cx="907256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>
                <a:solidFill>
                  <a:srgbClr val="FFFFFF"/>
                </a:solidFill>
              </a:rPr>
              <a:t>Französisch, die lebendige Sprache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B1C153D6-5597-4046-B36D-A49BC9B5A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584325"/>
            <a:ext cx="8247062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54000" indent="-254000"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54000" algn="l"/>
                <a:tab pos="358775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Tagesfahrt nach </a:t>
            </a:r>
            <a:r>
              <a:rPr lang="de-DE" altLang="de-DE" sz="2400" b="1" dirty="0">
                <a:solidFill>
                  <a:srgbClr val="000000"/>
                </a:solidFill>
              </a:rPr>
              <a:t>Strasbourg</a:t>
            </a:r>
          </a:p>
          <a:p>
            <a:pPr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000000"/>
                </a:solidFill>
              </a:rPr>
              <a:t>Schüleraustausch</a:t>
            </a:r>
            <a:r>
              <a:rPr lang="de-DE" altLang="de-DE" sz="2400" dirty="0">
                <a:solidFill>
                  <a:srgbClr val="000000"/>
                </a:solidFill>
              </a:rPr>
              <a:t> mit der Partnerschule im südfranzösischen </a:t>
            </a:r>
            <a:r>
              <a:rPr lang="de-DE" altLang="de-DE" sz="2400" dirty="0" err="1">
                <a:solidFill>
                  <a:srgbClr val="000000"/>
                </a:solidFill>
              </a:rPr>
              <a:t>Vergèze</a:t>
            </a:r>
            <a:r>
              <a:rPr lang="de-DE" altLang="de-DE" sz="2400" dirty="0">
                <a:solidFill>
                  <a:srgbClr val="000000"/>
                </a:solidFill>
              </a:rPr>
              <a:t>, zurzeit im Rahmen des europäischen Bildungsprogramms </a:t>
            </a:r>
            <a:r>
              <a:rPr lang="de-DE" altLang="de-DE" sz="2400" b="1" dirty="0">
                <a:solidFill>
                  <a:srgbClr val="000000"/>
                </a:solidFill>
              </a:rPr>
              <a:t>„Erasmus +“</a:t>
            </a:r>
          </a:p>
          <a:p>
            <a:pPr marL="342900" indent="-342900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Vermittlung von </a:t>
            </a:r>
            <a:r>
              <a:rPr lang="de-DE" altLang="de-DE" sz="2400" b="1" dirty="0">
                <a:solidFill>
                  <a:srgbClr val="000000"/>
                </a:solidFill>
              </a:rPr>
              <a:t>individuellen Austauschbegegnungen </a:t>
            </a:r>
            <a:r>
              <a:rPr lang="de-DE" altLang="de-DE" sz="2400" dirty="0">
                <a:solidFill>
                  <a:srgbClr val="000000"/>
                </a:solidFill>
              </a:rPr>
              <a:t>(z. B. das dreimonatige Austauschprogramm „Brigitte </a:t>
            </a:r>
            <a:r>
              <a:rPr lang="de-DE" altLang="de-DE" sz="2400" dirty="0" err="1">
                <a:solidFill>
                  <a:srgbClr val="000000"/>
                </a:solidFill>
              </a:rPr>
              <a:t>Sauzey</a:t>
            </a:r>
            <a:r>
              <a:rPr lang="de-DE" altLang="de-DE" sz="2400" dirty="0">
                <a:solidFill>
                  <a:srgbClr val="000000"/>
                </a:solidFill>
              </a:rPr>
              <a:t>“)</a:t>
            </a:r>
          </a:p>
          <a:p>
            <a:pPr marL="255588"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endParaRPr lang="de-DE" altLang="de-DE" sz="2400" b="1" dirty="0">
              <a:solidFill>
                <a:srgbClr val="000000"/>
              </a:solidFill>
            </a:endParaRPr>
          </a:p>
          <a:p>
            <a:pPr marL="255588"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endParaRPr lang="de-DE" altLang="de-DE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746497F-C1BF-4A87-B850-E61B52589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85750"/>
            <a:ext cx="907256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>
                <a:solidFill>
                  <a:srgbClr val="FFFFFF"/>
                </a:solidFill>
              </a:rPr>
              <a:t>Französisch – leicht gemacht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769ACF9D-9E34-49C5-90A1-8C59FD89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584325"/>
            <a:ext cx="7591425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61938" indent="-254000"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366713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0000"/>
              </a:lnSpc>
              <a:spcAft>
                <a:spcPts val="1125"/>
              </a:spcAft>
              <a:buSzPct val="100000"/>
              <a:defRPr/>
            </a:pPr>
            <a:r>
              <a:rPr lang="de-DE" altLang="de-DE" b="1">
                <a:solidFill>
                  <a:srgbClr val="000000"/>
                </a:solidFill>
              </a:rPr>
              <a:t>Französischer Wortschatz – ganz leicht</a:t>
            </a:r>
          </a:p>
          <a:p>
            <a:pPr marL="260350" indent="-255588" eaLnBrk="1">
              <a:lnSpc>
                <a:spcPct val="110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>
                <a:solidFill>
                  <a:srgbClr val="000000"/>
                </a:solidFill>
              </a:rPr>
              <a:t>Französische Wörter aus dem 1. Band eines Lehrwerkes, 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die man schon vom Deutschen her kennt: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Kontrolle		       contrôle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recherchieren		rechercher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kosten		       couter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Fenster		       fenêtre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59ABB7C-886D-4B2D-B53F-ECD01C26F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2987675"/>
            <a:ext cx="2198687" cy="1008063"/>
          </a:xfrm>
          <a:prstGeom prst="rect">
            <a:avLst/>
          </a:prstGeom>
          <a:solidFill>
            <a:srgbClr val="0063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000">
                <a:solidFill>
                  <a:srgbClr val="FFFFFF"/>
                </a:solidFill>
              </a:rPr>
              <a:t>36 % ableitbarer Wortschatz aus dem Deutschen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EE6BC9CD-3D6B-4663-8B07-BFB407F3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5337175"/>
            <a:ext cx="2198687" cy="1008063"/>
          </a:xfrm>
          <a:prstGeom prst="rect">
            <a:avLst/>
          </a:prstGeom>
          <a:solidFill>
            <a:srgbClr val="0063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000">
                <a:solidFill>
                  <a:srgbClr val="FFFFFF"/>
                </a:solidFill>
              </a:rPr>
              <a:t>16 % ableitbarer Wortschatz aus dem Englischen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CAFEF7B-53AD-48A4-BEDD-91CC3BF4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4448175"/>
            <a:ext cx="759142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54000" indent="-2540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000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de-DE" altLang="de-DE" sz="1800"/>
              <a:t>Französische Wörter aus dem 1. Band eines Lehrwerkes, </a:t>
            </a:r>
            <a:br>
              <a:rPr lang="de-DE" altLang="de-DE" sz="1800"/>
            </a:br>
            <a:r>
              <a:rPr lang="de-DE" altLang="de-DE" sz="1800"/>
              <a:t>die man schon vom Englischunterricht her kennt:</a:t>
            </a:r>
            <a:br>
              <a:rPr lang="de-DE" altLang="de-DE" sz="1800"/>
            </a:br>
            <a:r>
              <a:rPr lang="de-DE" altLang="de-DE" sz="1800"/>
              <a:t>to arrive		arriver</a:t>
            </a:r>
            <a:br>
              <a:rPr lang="de-DE" altLang="de-DE" sz="1800"/>
            </a:br>
            <a:r>
              <a:rPr lang="de-DE" altLang="de-DE" sz="1800"/>
              <a:t>dangerous		dangereux</a:t>
            </a:r>
            <a:br>
              <a:rPr lang="de-DE" altLang="de-DE" sz="1800"/>
            </a:br>
            <a:r>
              <a:rPr lang="de-DE" altLang="de-DE" sz="1800"/>
              <a:t>forest			forêt</a:t>
            </a:r>
            <a:br>
              <a:rPr lang="de-DE" altLang="de-DE" sz="1800"/>
            </a:br>
            <a:r>
              <a:rPr lang="de-DE" altLang="de-DE" sz="1800"/>
              <a:t>to change		changer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Benutzerdefiniert</PresentationFormat>
  <Paragraphs>75</Paragraphs>
  <Slides>12</Slides>
  <Notes>10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Microsoft YaHei</vt:lpstr>
      <vt:lpstr>Times New Roman</vt:lpstr>
      <vt:lpstr>Wingdings</vt:lpstr>
      <vt:lpstr>Lucida Sans Unicode</vt:lpstr>
      <vt:lpstr>Office</vt:lpstr>
      <vt:lpstr>1_Office</vt:lpstr>
      <vt:lpstr>PowerPoint-Präsentation</vt:lpstr>
      <vt:lpstr>„Je ne parle pas franҫais“  – „Ich spreche kein Französisch.“  Wir als Französischlehrerinnen der Alexander-von-Humboldt-Schule werden dafür sorgen, dass Ihre Kinder diesen Satz in einem französischsprachigen Land nicht sagen müssen!     „Parlez-vous franҫais?“ „Oui, bien sûr.“   „Sprechen Sie Französisch?“ „Ja, natürlich.“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Kultur, Menschen und Savoir-vivre</dc:title>
  <dc:creator>frank schleiter</dc:creator>
  <cp:lastModifiedBy>Christian Hardt</cp:lastModifiedBy>
  <cp:revision>24</cp:revision>
  <cp:lastPrinted>1601-01-01T00:00:00Z</cp:lastPrinted>
  <dcterms:created xsi:type="dcterms:W3CDTF">2012-06-06T19:54:15Z</dcterms:created>
  <dcterms:modified xsi:type="dcterms:W3CDTF">2020-05-17T08:50:46Z</dcterms:modified>
</cp:coreProperties>
</file>